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89" r:id="rId3"/>
    <p:sldId id="338" r:id="rId4"/>
    <p:sldId id="330" r:id="rId5"/>
    <p:sldId id="319" r:id="rId6"/>
    <p:sldId id="336" r:id="rId7"/>
    <p:sldId id="335" r:id="rId8"/>
    <p:sldId id="341" r:id="rId9"/>
    <p:sldId id="334" r:id="rId10"/>
    <p:sldId id="318" r:id="rId11"/>
    <p:sldId id="321" r:id="rId12"/>
    <p:sldId id="329" r:id="rId13"/>
    <p:sldId id="331" r:id="rId14"/>
    <p:sldId id="320" r:id="rId15"/>
    <p:sldId id="344" r:id="rId16"/>
    <p:sldId id="343" r:id="rId17"/>
    <p:sldId id="332" r:id="rId18"/>
    <p:sldId id="345" r:id="rId19"/>
    <p:sldId id="352" r:id="rId20"/>
    <p:sldId id="359" r:id="rId21"/>
    <p:sldId id="360" r:id="rId22"/>
    <p:sldId id="365" r:id="rId23"/>
    <p:sldId id="361" r:id="rId24"/>
    <p:sldId id="353" r:id="rId25"/>
    <p:sldId id="354" r:id="rId26"/>
    <p:sldId id="355" r:id="rId27"/>
    <p:sldId id="356" r:id="rId28"/>
    <p:sldId id="357" r:id="rId29"/>
    <p:sldId id="363" r:id="rId30"/>
    <p:sldId id="364" r:id="rId31"/>
    <p:sldId id="358" r:id="rId32"/>
    <p:sldId id="322" r:id="rId33"/>
    <p:sldId id="362" r:id="rId34"/>
    <p:sldId id="366" r:id="rId35"/>
    <p:sldId id="286" r:id="rId36"/>
    <p:sldId id="295" r:id="rId37"/>
    <p:sldId id="300" r:id="rId38"/>
    <p:sldId id="259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39" r:id="rId47"/>
    <p:sldId id="323" r:id="rId48"/>
    <p:sldId id="283" r:id="rId49"/>
    <p:sldId id="284" r:id="rId50"/>
    <p:sldId id="277" r:id="rId51"/>
    <p:sldId id="278" r:id="rId52"/>
    <p:sldId id="324" r:id="rId53"/>
    <p:sldId id="292" r:id="rId54"/>
    <p:sldId id="285" r:id="rId55"/>
    <p:sldId id="325" r:id="rId56"/>
    <p:sldId id="279" r:id="rId57"/>
    <p:sldId id="326" r:id="rId58"/>
    <p:sldId id="327" r:id="rId59"/>
    <p:sldId id="291" r:id="rId60"/>
    <p:sldId id="328" r:id="rId61"/>
    <p:sldId id="293" r:id="rId62"/>
    <p:sldId id="288" r:id="rId63"/>
    <p:sldId id="367" r:id="rId64"/>
    <p:sldId id="271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94660"/>
  </p:normalViewPr>
  <p:slideViewPr>
    <p:cSldViewPr snapToGrid="0">
      <p:cViewPr varScale="1">
        <p:scale>
          <a:sx n="94" d="100"/>
          <a:sy n="94" d="100"/>
        </p:scale>
        <p:origin x="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CC81-89D6-46B3-B909-B8FDD776A375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1F143-6572-4B59-BFE5-A5A18414CF9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54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264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7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B803-B651-3AB1-7EA6-85868FC5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D0F364-4B68-1E35-FB68-CEBA50A70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09632-A590-3F5F-1CB0-C55CA554D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345B8-DF41-710A-B762-5E1549004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3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05D3D-EF00-FD08-5761-6F75697B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A1A41-149C-288F-4A31-CC1944BE4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CA30A-F961-8225-200A-5451C1942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9D8A7-40DE-1EF7-DA6F-600910902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672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BF8BE-7C79-6DFF-AB17-4E0FFAF0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DDC544-4F6A-B3A1-B36F-F1C13BAA1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9B26E-E9C0-EF66-4CBC-2C4A6AC2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1D54D-0F78-B04A-0C20-F0E66CA15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25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06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9A156-A110-5692-6AB6-451AE9D47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156D1-C79F-3927-45C3-CEB00FBBA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C0862-02CE-1F6B-9FB4-11F85D362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B570B-F47C-7957-6B1A-8F303592F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082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B9E82-3130-80B2-9232-606F200E2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01059-3ABB-52FC-5017-DEC81334F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B4FE0-F534-4729-EF84-0D38208E2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F9E0F-8F24-3723-14FF-8D98BD3CC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5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10BCC-59A1-6ABE-FA0D-75F09E754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56D82-26CE-60A1-3ADD-0E024A3AD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A43F0-FF1C-32A0-AFED-2791E00D9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0644D-F6B8-3795-643E-0C11EF964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81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845F0-38EC-1A3E-6A7E-077DA3C99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87145-4423-90AA-628A-50DDE8D46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44B6D-8D9E-F768-FF2F-52C73A292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2C153-155E-0220-FA5B-7C1C13355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350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962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366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CA029-2586-2C95-3F42-D85B4AFA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A38ADF-7825-E81F-D2D5-A933A2910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7BBA6-662F-EB36-F09D-41D443DCC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1CF01-1F84-CED7-0DFA-6CA80D2D12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2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869BB-51A1-498E-88B2-E3F594EDB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3B00C-A5E9-0E5D-B1B8-193A37D88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40C27-93ED-D5EB-B60E-2A701888D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2D6B6-FAF2-87F3-57F3-1412BCDC6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738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3DAC-85BA-0FDC-8D2F-BA6B92C0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DB2CB-17A3-F735-46AA-BDA833B17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07879-298C-6899-4067-0BC26DFC5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B0634-79D1-D0DA-F5A9-E223F3267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46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97F5E-5286-4A69-9068-3FB32FBD72F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4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40739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279568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95233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593334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98604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085020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57354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417781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14472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23326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08434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29FE1-3DCB-4ED2-A59E-874E40C5987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AEFE5-6E61-4CD0-BBE8-5E1C1D2E14D1}" type="slidenum">
              <a:rPr lang="nb-NO" smtClean="0"/>
              <a:t>‹#›</a:t>
            </a:fld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1B9C1-52EE-006F-0745-B64A83A5BD1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803" y="6176963"/>
            <a:ext cx="1761729" cy="5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23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://www.liberstad.com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mailto:post@liberstad.com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.png"/><Relationship Id="rId4" Type="http://schemas.openxmlformats.org/officeDocument/2006/relationships/hyperlink" Target="https://www.worldvoluntaryist.org/church-of-voluntaryis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hyperlink" Target="https://nostria.app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mailto:post@liberstad.com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://www.libersta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gor.io/" TargetMode="External"/><Relationship Id="rId5" Type="http://schemas.openxmlformats.org/officeDocument/2006/relationships/hyperlink" Target="mailto:nostriaapp@gmail.com" TargetMode="External"/><Relationship Id="rId10" Type="http://schemas.openxmlformats.org/officeDocument/2006/relationships/image" Target="../media/image62.svg"/><Relationship Id="rId4" Type="http://schemas.openxmlformats.org/officeDocument/2006/relationships/hyperlink" Target="http://www.nostria.app/" TargetMode="External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hyperlink" Target="https://www.worldvoluntaryis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JI_0064">
            <a:hlinkClick r:id="" action="ppaction://media"/>
            <a:extLst>
              <a:ext uri="{FF2B5EF4-FFF2-40B4-BE49-F238E27FC236}">
                <a16:creationId xmlns:a16="http://schemas.microsoft.com/office/drawing/2014/main" id="{89C1768D-1A2B-C5FE-BC05-4AF3C26FA1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32DD93-7912-A71C-C6CE-565A0F1C9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7289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nb-NO" dirty="0"/>
              <a:t>Voluntaryism, Liberstad, Nostria, and Angor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BF46E-2CBB-0BD1-FBC0-DA3D9CB8C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6483"/>
            <a:ext cx="9144000" cy="1225104"/>
          </a:xfrm>
        </p:spPr>
        <p:txBody>
          <a:bodyPr/>
          <a:lstStyle/>
          <a:p>
            <a:r>
              <a:rPr lang="nb-NO" dirty="0"/>
              <a:t>Adopting the ethics of Voluntaryism for everything. Your home, your community, your social media and your financing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E8C76-9804-C5EE-1B67-5B62A743C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872" y="251270"/>
            <a:ext cx="1357867" cy="126661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48E252-BE2E-4377-696F-4F08258C9ED8}"/>
              </a:ext>
            </a:extLst>
          </p:cNvPr>
          <p:cNvSpPr txBox="1">
            <a:spLocks/>
          </p:cNvSpPr>
          <p:nvPr/>
        </p:nvSpPr>
        <p:spPr>
          <a:xfrm>
            <a:off x="666205" y="6272263"/>
            <a:ext cx="10515600" cy="39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dirty="0"/>
              <a:t>Sondre Bjellås		</a:t>
            </a:r>
            <a:r>
              <a:rPr lang="nb-NO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post@liberstad.com</a:t>
            </a:r>
            <a:r>
              <a:rPr lang="nb-NO" sz="1800" dirty="0"/>
              <a:t>		</a:t>
            </a:r>
            <a:r>
              <a:rPr lang="nb-NO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www.liberstad.com</a:t>
            </a:r>
            <a:endParaRPr lang="nb-NO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F7F6C-BEB3-8614-B01E-2D1D97FEC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1" y="320748"/>
            <a:ext cx="2027276" cy="12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38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B34-FD0D-2A02-3D5E-B7DBCC7B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Church of Voluntaryism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9D76-E1EB-145E-F486-FDE663479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3964" cy="4351338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There is a lack of community gatherings and joint spiritial experience among Voluntaryists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Let’s build the Church of Voluntaryism together!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https://www.worldvoluntaryist.org/church-of-voluntaryism</a:t>
            </a:r>
            <a:endParaRPr lang="nb-NO" sz="1600" dirty="0"/>
          </a:p>
        </p:txBody>
      </p:sp>
      <p:pic>
        <p:nvPicPr>
          <p:cNvPr id="4" name="voluntaryist-preacher">
            <a:hlinkClick r:id="" action="ppaction://media"/>
            <a:extLst>
              <a:ext uri="{FF2B5EF4-FFF2-40B4-BE49-F238E27FC236}">
                <a16:creationId xmlns:a16="http://schemas.microsoft.com/office/drawing/2014/main" id="{2F126797-C71A-0B20-5F4F-3521EAE60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9712" y="1525797"/>
            <a:ext cx="348493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17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B3A0-13E3-65F4-E16A-860FCF58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Who’s responsibility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51FB-5860-C0E3-F612-0EE4513E8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When you come across something that doesn’t work or is broken, or trash in the streets, what is your reaction?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i="1" dirty="0"/>
              <a:t>«If it’s not your responsibility, it’s probably nobodies.»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Take it upon yourself to make a difference, get involved, act to make the world better (</a:t>
            </a:r>
            <a:r>
              <a:rPr lang="nb-NO" i="1" dirty="0"/>
              <a:t>human action</a:t>
            </a:r>
            <a:r>
              <a:rPr lang="nb-NO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57006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E4A3-C0BE-3B21-13F3-8EB364DF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Home is where the heart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C7EF-478F-7DB5-A078-3A89609C4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Adopt and adhere to the Non Aggression Principle in your own home and family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Teach your family and your kids the principles for Voluntaryism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Extend outwards after you’ve adopted it fully in your heart</a:t>
            </a:r>
          </a:p>
        </p:txBody>
      </p:sp>
    </p:spTree>
    <p:extLst>
      <p:ext uri="{BB962C8B-B14F-4D97-AF65-F5344CB8AC3E}">
        <p14:creationId xmlns:p14="http://schemas.microsoft.com/office/powerpoint/2010/main" val="28321104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857E-ECFD-E7DB-FDFB-405C3AA0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BA5C-C447-577E-D545-DC8C2248B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Find your community, find your people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Surround yourself with like minded individuals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Build and grow stronger</a:t>
            </a:r>
          </a:p>
        </p:txBody>
      </p:sp>
    </p:spTree>
    <p:extLst>
      <p:ext uri="{BB962C8B-B14F-4D97-AF65-F5344CB8AC3E}">
        <p14:creationId xmlns:p14="http://schemas.microsoft.com/office/powerpoint/2010/main" val="13408503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A973-CF9D-437A-2B96-444A4F37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EACEB-4384-B2AF-3E92-F4834AEF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Volunteer in your local community to promote Voluntaryism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Support Voluntaryist initatives, content creators, groups, companies and individuals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Give money. If we can’t depart with our money to the cause of Voluntaryism, what will become of us?</a:t>
            </a:r>
          </a:p>
        </p:txBody>
      </p:sp>
    </p:spTree>
    <p:extLst>
      <p:ext uri="{BB962C8B-B14F-4D97-AF65-F5344CB8AC3E}">
        <p14:creationId xmlns:p14="http://schemas.microsoft.com/office/powerpoint/2010/main" val="19036511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C86D-D0AD-37DB-F833-FFC934AF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B4CA-93D2-45F9-B589-5E60A123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Understanding is not adopting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47DB4-1A4C-3738-1157-FB5AAAC5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19414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7ADFAA-8BC7-6A4E-1B8C-CD28CBAF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953579" cy="2852737"/>
          </a:xfrm>
        </p:spPr>
        <p:txBody>
          <a:bodyPr/>
          <a:lstStyle/>
          <a:p>
            <a:r>
              <a:rPr lang="nb-NO" dirty="0"/>
              <a:t>John Liberstad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64C83A-907E-DFE4-A73F-0360B68D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953579" cy="150018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nb-NO" dirty="0"/>
              <a:t>If we can agree not to initiate violence against each other, we don’t need to agree on anything else.</a:t>
            </a:r>
            <a:r>
              <a:rPr lang="en-US" dirty="0"/>
              <a:t>”</a:t>
            </a:r>
            <a:endParaRPr lang="nb-NO" dirty="0"/>
          </a:p>
        </p:txBody>
      </p:sp>
      <p:pic>
        <p:nvPicPr>
          <p:cNvPr id="3" name="agreement">
            <a:hlinkClick r:id="" action="ppaction://media"/>
            <a:extLst>
              <a:ext uri="{FF2B5EF4-FFF2-40B4-BE49-F238E27FC236}">
                <a16:creationId xmlns:a16="http://schemas.microsoft.com/office/drawing/2014/main" id="{A7C852CE-ACAF-A4D5-66FC-2A74ED1E43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3808" y="152400"/>
            <a:ext cx="4419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6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212F-3FA9-6C6E-2E21-FB197C0A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Liberstad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273CD-4AD9-1C8C-DC55-5A88BF5E6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Just photos.</a:t>
            </a:r>
          </a:p>
        </p:txBody>
      </p:sp>
    </p:spTree>
    <p:extLst>
      <p:ext uri="{BB962C8B-B14F-4D97-AF65-F5344CB8AC3E}">
        <p14:creationId xmlns:p14="http://schemas.microsoft.com/office/powerpoint/2010/main" val="6486922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DE20D-D1CD-9A4C-7350-4899B77A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39750"/>
            <a:ext cx="121919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526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EDEC9-27BE-B72D-4D20-A8368015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77" y="0"/>
            <a:ext cx="9153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04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3FA5-8FE2-85AD-F2F5-0174CC6F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Life stance: Voluntaryism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E06DE-1158-4363-F814-07DE495F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02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/>
              <a:t>Liberstad (est. 2017) is established on </a:t>
            </a:r>
            <a:r>
              <a:rPr lang="nb-NO" b="1" dirty="0"/>
              <a:t>Voluntaryism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Members of Liberstad have founded an official life stance in Norway: </a:t>
            </a:r>
            <a:r>
              <a:rPr lang="nb-NO" b="1" dirty="0"/>
              <a:t>Den norske frivillistforening (DNFF)</a:t>
            </a:r>
          </a:p>
          <a:p>
            <a:pPr marL="0" indent="0">
              <a:buNone/>
            </a:pPr>
            <a:endParaRPr lang="nb-NO" b="1" dirty="0"/>
          </a:p>
          <a:p>
            <a:pPr marL="0" indent="0">
              <a:buNone/>
            </a:pPr>
            <a:r>
              <a:rPr lang="nb-NO" b="1" dirty="0"/>
              <a:t>Self-ownership, Non-Aggression-Principle, Natural Rights</a:t>
            </a:r>
          </a:p>
        </p:txBody>
      </p:sp>
      <p:pic>
        <p:nvPicPr>
          <p:cNvPr id="4" name="voluntaryist-handshake">
            <a:hlinkClick r:id="" action="ppaction://media"/>
            <a:extLst>
              <a:ext uri="{FF2B5EF4-FFF2-40B4-BE49-F238E27FC236}">
                <a16:creationId xmlns:a16="http://schemas.microsoft.com/office/drawing/2014/main" id="{AAC83378-4706-0672-59ED-60E9ABCEC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5637" y="2308928"/>
            <a:ext cx="4676671" cy="25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64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D39A9-113C-4041-F49E-2978D79AB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254"/>
            <a:ext cx="12192000" cy="51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9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2214D-95C2-37BC-C067-6784B795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750"/>
            <a:ext cx="121920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56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1B3D3-544E-46C7-233D-311C1F346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8588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161CA-7F8E-99C2-FC14-5156A8321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2" y="0"/>
            <a:ext cx="915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139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C98C2-83C0-042E-E980-C8D5B604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325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105E2-A25A-1A4F-C714-A7C96488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7690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1C19E-C688-0E50-8F80-618350B06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759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F2AE0-A17C-52FB-2833-1873F6F7B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6403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8E82F-588F-560E-4804-D53438FBF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759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44B0F-9E2E-042D-6D67-90D9D4982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60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7ADFAA-8BC7-6A4E-1B8C-CD28CBAF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953579" cy="2852737"/>
          </a:xfrm>
        </p:spPr>
        <p:txBody>
          <a:bodyPr/>
          <a:lstStyle/>
          <a:p>
            <a:r>
              <a:rPr lang="en-US" dirty="0"/>
              <a:t>Auberon Herbert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64C83A-907E-DFE4-A73F-0360B68D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953579" cy="1500187"/>
          </a:xfrm>
        </p:spPr>
        <p:txBody>
          <a:bodyPr/>
          <a:lstStyle/>
          <a:p>
            <a:r>
              <a:rPr lang="en-US" dirty="0"/>
              <a:t>“Voluntaryism is the system under which the individual owns himself.”</a:t>
            </a:r>
            <a:endParaRPr lang="nb-NO" dirty="0"/>
          </a:p>
        </p:txBody>
      </p:sp>
      <p:pic>
        <p:nvPicPr>
          <p:cNvPr id="2" name="voluntaryism">
            <a:hlinkClick r:id="" action="ppaction://media"/>
            <a:extLst>
              <a:ext uri="{FF2B5EF4-FFF2-40B4-BE49-F238E27FC236}">
                <a16:creationId xmlns:a16="http://schemas.microsoft.com/office/drawing/2014/main" id="{95B56F97-A3AF-E431-5C65-F3D8BBB39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277131"/>
            <a:ext cx="4764542" cy="63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23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0498B-8254-D284-4926-064D09C7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13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2214E-1CB2-EFC6-B922-99AE57596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068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A4839B-D274-2A44-B02B-20F15230C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197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2442D-4449-7751-241E-FF30513C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-1"/>
            <a:ext cx="608754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9932A-DE44-AC9E-4C3E-59209EA6C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7545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C7EB7-330F-C1AF-712C-CCE07B83D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3428999"/>
            <a:ext cx="6087548" cy="3429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F3FC23-CECD-1856-8144-BCBF10E1C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8998"/>
            <a:ext cx="6087548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5421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ABFB-4988-036B-47C7-0633448C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Your Social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3FF7-7927-D25E-D0F1-A49D60474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Nostria</a:t>
            </a:r>
          </a:p>
          <a:p>
            <a:r>
              <a:rPr lang="nb-NO" dirty="0"/>
              <a:t>nostria.app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293694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5730-AE64-0138-6E8F-2BA8431DB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1D52-8AAA-E2C8-8CEE-2FEA31A5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Nostria: Your Social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CBDC-A47F-24A7-5E90-2FF691E2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012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Nostria puts control back where it belongs: with you. </a:t>
            </a:r>
            <a:r>
              <a:rPr lang="en-US" dirty="0"/>
              <a:t>Build your social network the way you want, keep your profile and data under your control, and share and explore a decentralized space that resists censorship while being quick to join and friendly to use.</a:t>
            </a:r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35AE4-C692-57DD-16EF-1A72C5CE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17" y="1690688"/>
            <a:ext cx="3427832" cy="34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6939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9930D-C7F2-AF73-CA83-112F2B34C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0972-77ED-B410-4242-99DD2809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Freedom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C3C1-EA28-D9D3-C41B-417524F9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67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Freedom technology will liberate and free individuals everywhere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and supporting freedom tech will set us free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Nostr</a:t>
            </a:r>
            <a:r>
              <a:rPr lang="en-US" dirty="0"/>
              <a:t> is a decentralized social media and application protocol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938343-0244-F599-5127-429014EF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404" y="2226664"/>
            <a:ext cx="2404672" cy="24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75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58C6-9A66-394C-B878-9C16E07F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Why Nostr?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9BE92-E45F-B9DE-729A-8D3FD3630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5607"/>
            <a:ext cx="6881734" cy="3291356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Censorship, freedom of speech, human collaboration, human socialization.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314ED-FAF5-44A4-6B95-52141D04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617" y="749659"/>
            <a:ext cx="3608678" cy="45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520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3FAB-BEDB-CEBD-AD40-6D0DBF43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Nostria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D05C-99B1-9262-C74D-1FBC64C11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45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App available in web browser, web app for any device, installable on Windows, installable on Android (closed testing) and iOS (closed testing).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https://nostria.app/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nostria-mobile">
            <a:hlinkClick r:id="" action="ppaction://media"/>
            <a:extLst>
              <a:ext uri="{FF2B5EF4-FFF2-40B4-BE49-F238E27FC236}">
                <a16:creationId xmlns:a16="http://schemas.microsoft.com/office/drawing/2014/main" id="{5240CDF7-7647-AEFB-44A1-9EB501ADEE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1613" y="0"/>
            <a:ext cx="4370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2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478D9B-1F45-0BC6-68C3-837B30F5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38" y="0"/>
            <a:ext cx="4728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078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8017-0827-7C07-C9BC-5AB4135E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Knowing is not understanding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692F9-F05F-7E5E-6FCC-E0E9AACEE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432753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0E70B-053B-D16E-56E7-B4BD92826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38" y="0"/>
            <a:ext cx="4728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1064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139CF-3481-EBAD-EEF5-744EADFD1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38" y="0"/>
            <a:ext cx="4728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0823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FFD07-2D0C-9E99-6A16-0A79B9583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82" y="0"/>
            <a:ext cx="7735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3609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83F6-5564-F7FF-EC3E-4128C3F73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82" y="0"/>
            <a:ext cx="7735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302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DB64C-B729-BE6A-C75E-42302EAF1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55" y="0"/>
            <a:ext cx="8644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158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83D49-8F5B-11B2-1B2E-FBDF27180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55" y="0"/>
            <a:ext cx="8644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6290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5B70-6BDC-33B6-7763-212E2638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Content Creators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29343-4F0D-0230-4F73-0FBE3976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89" y="1468241"/>
            <a:ext cx="2569743" cy="2346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3250C-5C42-61A0-3A38-3D107C9AD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3" y="1468240"/>
            <a:ext cx="2527988" cy="234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32CBD-942D-B8E3-6C13-53A5E6237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786" y="1468240"/>
            <a:ext cx="2352303" cy="2346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612EE0-156D-7088-8837-986A8CAB8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831" y="1468241"/>
            <a:ext cx="3508955" cy="2346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7A2471-4BE6-637C-FF65-6D4A701AB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3" y="3814764"/>
            <a:ext cx="2569743" cy="2411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BFD49-15CD-AF34-5F90-B2232F005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9550" y="3814763"/>
            <a:ext cx="2627274" cy="24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6166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914543-5253-D656-313C-E5481CC3F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Crowdfunding protocol </a:t>
            </a:r>
          </a:p>
          <a:p>
            <a:r>
              <a:rPr lang="en-GB" sz="2800" dirty="0"/>
              <a:t>on Bitcoin and Nostr</a:t>
            </a:r>
          </a:p>
        </p:txBody>
      </p:sp>
      <p:pic>
        <p:nvPicPr>
          <p:cNvPr id="5" name="Picture 4" descr="A blue and black logo">
            <a:extLst>
              <a:ext uri="{FF2B5EF4-FFF2-40B4-BE49-F238E27FC236}">
                <a16:creationId xmlns:a16="http://schemas.microsoft.com/office/drawing/2014/main" id="{D26839FB-EF2E-982D-760C-75C7D56E4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79" y="1600200"/>
            <a:ext cx="4156842" cy="16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7275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92B6A-6917-35BC-F8BA-154BBDA2A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8C622-855C-EEEA-CE87-95E83510F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40" y="458560"/>
            <a:ext cx="8911319" cy="59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4077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3D3F7-A257-0DFB-765B-765F652C0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D41B7D5-5C14-246C-3A1E-52C5DA7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534" y="2829723"/>
            <a:ext cx="8650931" cy="762004"/>
          </a:xfrm>
        </p:spPr>
        <p:txBody>
          <a:bodyPr/>
          <a:lstStyle/>
          <a:p>
            <a:pPr algn="ctr"/>
            <a:r>
              <a:rPr lang="en-GB" dirty="0"/>
              <a:t>What’s the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758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FF64-A112-08C2-4488-326BE8C6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A4E1-B672-3AB7-AD1B-ADC1512EE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884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b-NO" dirty="0"/>
              <a:t>Describes the philosophy of Auberon Herbert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Lysander Spooner is another forefather of Voluntaryism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Distinct from Anarcho-Capitalism (Murray Rothbard), but closely related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Does that mean that Auberon, Lysander or Murray was correct about everything?</a:t>
            </a:r>
          </a:p>
        </p:txBody>
      </p:sp>
    </p:spTree>
    <p:extLst>
      <p:ext uri="{BB962C8B-B14F-4D97-AF65-F5344CB8AC3E}">
        <p14:creationId xmlns:p14="http://schemas.microsoft.com/office/powerpoint/2010/main" val="2378120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person sitting at a desk&#10;&#10;Description automatically generated">
            <a:extLst>
              <a:ext uri="{FF2B5EF4-FFF2-40B4-BE49-F238E27FC236}">
                <a16:creationId xmlns:a16="http://schemas.microsoft.com/office/drawing/2014/main" id="{741F613F-2B5D-EDE0-3086-D12D14B9F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68" y="413376"/>
            <a:ext cx="8215463" cy="60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7650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AB99AB-DB91-3E7C-A567-BEFCAEF1B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75" y="409575"/>
            <a:ext cx="60388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0518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6563-F4AE-1587-968E-2D2A5C1C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AB0D79C-D111-AA7C-F16E-6AC6FD1E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534" y="2829723"/>
            <a:ext cx="8650931" cy="762004"/>
          </a:xfrm>
        </p:spPr>
        <p:txBody>
          <a:bodyPr/>
          <a:lstStyle/>
          <a:p>
            <a:pPr algn="ctr"/>
            <a:r>
              <a:rPr lang="en-GB" dirty="0"/>
              <a:t>How Angor 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093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B9C5D-697A-A4F1-551C-A273B0C7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5;p72">
            <a:extLst>
              <a:ext uri="{FF2B5EF4-FFF2-40B4-BE49-F238E27FC236}">
                <a16:creationId xmlns:a16="http://schemas.microsoft.com/office/drawing/2014/main" id="{B5F786BB-1EAB-EEA4-1D46-74032B795ED1}"/>
              </a:ext>
            </a:extLst>
          </p:cNvPr>
          <p:cNvSpPr txBox="1">
            <a:spLocks/>
          </p:cNvSpPr>
          <p:nvPr/>
        </p:nvSpPr>
        <p:spPr>
          <a:xfrm>
            <a:off x="209990" y="568232"/>
            <a:ext cx="6916524" cy="57215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rgbClr val="57A75F"/>
                </a:solidFill>
                <a:latin typeface="Inter"/>
                <a:ea typeface="Inter"/>
                <a:cs typeface="Inter"/>
                <a:sym typeface="Inter"/>
              </a:rPr>
              <a:t>A decentralized funding protocol built on </a:t>
            </a:r>
            <a:r>
              <a:rPr lang="en-GB" sz="2400" b="1" dirty="0">
                <a:solidFill>
                  <a:srgbClr val="E39022"/>
                </a:solidFill>
                <a:latin typeface="Inter"/>
                <a:ea typeface="Inter"/>
                <a:cs typeface="Inter"/>
                <a:sym typeface="Inter"/>
              </a:rPr>
              <a:t>Bitcoin</a:t>
            </a:r>
            <a:r>
              <a:rPr lang="en-GB" sz="2400" b="1" dirty="0">
                <a:solidFill>
                  <a:srgbClr val="57A75F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GB" sz="2400" b="1" dirty="0">
                <a:solidFill>
                  <a:srgbClr val="9900FF"/>
                </a:solidFill>
                <a:latin typeface="Inter"/>
                <a:ea typeface="Inter"/>
                <a:cs typeface="Inter"/>
                <a:sym typeface="Inter"/>
              </a:rPr>
              <a:t>Nostr</a:t>
            </a:r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en-GB" sz="2400" b="1" dirty="0">
              <a:solidFill>
                <a:srgbClr val="9900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Investor funds are programmed to be released in stages through time-locked contracts.</a:t>
            </a:r>
            <a:br>
              <a:rPr lang="en-GB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Each investor can recover their unspent funds at any point, though with a time penalty to prevent gaming the system.</a:t>
            </a:r>
            <a:br>
              <a:rPr lang="en-GB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This ensures investor protection, founder accountability, and aligned interests</a:t>
            </a:r>
            <a:r>
              <a:rPr lang="en-GB" sz="1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GB" sz="1500" dirty="0">
              <a:solidFill>
                <a:srgbClr val="FFFFFF"/>
              </a:solidFill>
            </a:endParaRPr>
          </a:p>
        </p:txBody>
      </p:sp>
      <p:pic>
        <p:nvPicPr>
          <p:cNvPr id="5" name="Google Shape;556;p72" title="Frame 5 (1).png">
            <a:extLst>
              <a:ext uri="{FF2B5EF4-FFF2-40B4-BE49-F238E27FC236}">
                <a16:creationId xmlns:a16="http://schemas.microsoft.com/office/drawing/2014/main" id="{F8842FE7-F5FE-A954-FC56-7D249A2FF7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690" y="109479"/>
            <a:ext cx="4415320" cy="6596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40609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06D1-0053-9BD1-7021-C819F6071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6062F17-E81C-1F07-820B-0A7D900E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534" y="2829723"/>
            <a:ext cx="8650931" cy="76200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What makes Angor decentralized?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553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1FEC9-61CD-04ED-3995-7B7098403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50" y="486909"/>
            <a:ext cx="7849499" cy="58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3960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B2589-0AC8-7F32-7EC7-02DA5064A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41" y="472094"/>
            <a:ext cx="6536317" cy="59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668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32575-3483-0A44-32F8-5AC09C180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8903E32-CBCE-7C70-1932-4AE3BE6D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534" y="2829723"/>
            <a:ext cx="8650931" cy="76200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How Angor helps investors?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0124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57246-B8B1-E0D7-07AA-D5C74A97F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4CEFD9-0BF3-6A2B-7F66-988C4D1B9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73" y="431389"/>
            <a:ext cx="9010853" cy="599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8826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F9F9E-0ACD-274F-4EF3-EF8BDA416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A43CB7-6EA6-1D7F-CB28-09459621F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3" y="906575"/>
            <a:ext cx="11903053" cy="50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2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7ADFAA-8BC7-6A4E-1B8C-CD28CBAF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953579" cy="2852737"/>
          </a:xfrm>
        </p:spPr>
        <p:txBody>
          <a:bodyPr/>
          <a:lstStyle/>
          <a:p>
            <a:r>
              <a:rPr lang="nb-NO" dirty="0"/>
              <a:t>Lysander Spooner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64C83A-907E-DFE4-A73F-0360B68D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953579" cy="1500187"/>
          </a:xfrm>
        </p:spPr>
        <p:txBody>
          <a:bodyPr/>
          <a:lstStyle/>
          <a:p>
            <a:r>
              <a:rPr lang="en-US" dirty="0"/>
              <a:t>“The essence of government is violence and fraud. If it were not so, it would not be government.”</a:t>
            </a:r>
            <a:endParaRPr lang="nb-NO" dirty="0"/>
          </a:p>
        </p:txBody>
      </p:sp>
      <p:pic>
        <p:nvPicPr>
          <p:cNvPr id="7" name="the-essence-of-government">
            <a:hlinkClick r:id="" action="ppaction://media"/>
            <a:extLst>
              <a:ext uri="{FF2B5EF4-FFF2-40B4-BE49-F238E27FC236}">
                <a16:creationId xmlns:a16="http://schemas.microsoft.com/office/drawing/2014/main" id="{6E53EACF-051A-D70E-F300-FD5BBDBD5A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5456" y="238276"/>
            <a:ext cx="4786086" cy="63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17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47F336F-B0DC-CC5C-959B-381918FFF93B}"/>
              </a:ext>
            </a:extLst>
          </p:cNvPr>
          <p:cNvSpPr txBox="1">
            <a:spLocks/>
          </p:cNvSpPr>
          <p:nvPr/>
        </p:nvSpPr>
        <p:spPr>
          <a:xfrm>
            <a:off x="7379369" y="1520824"/>
            <a:ext cx="4146883" cy="3420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0" name="Picture 9" descr="A cartoon of a soldier with arms out to a person lying on a bed&#10;&#10;Description automatically generated">
            <a:extLst>
              <a:ext uri="{FF2B5EF4-FFF2-40B4-BE49-F238E27FC236}">
                <a16:creationId xmlns:a16="http://schemas.microsoft.com/office/drawing/2014/main" id="{790B8A84-832A-6EF5-FA7A-AC435943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68" y="208526"/>
            <a:ext cx="9062263" cy="64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441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02312-94B9-3CFE-2AB5-EE3B87190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0A5B2D8-D463-9DD5-3909-B4A67F12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534" y="931474"/>
            <a:ext cx="8650931" cy="76200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Angor V2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646B5-CCB5-6E05-7E61-4615C0C16E1E}"/>
              </a:ext>
            </a:extLst>
          </p:cNvPr>
          <p:cNvSpPr txBox="1">
            <a:spLocks/>
          </p:cNvSpPr>
          <p:nvPr/>
        </p:nvSpPr>
        <p:spPr>
          <a:xfrm>
            <a:off x="2737215" y="2519134"/>
            <a:ext cx="6717567" cy="3059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dirty="0"/>
              <a:t>Invest</a:t>
            </a:r>
          </a:p>
          <a:p>
            <a:endParaRPr lang="en-GB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dirty="0"/>
              <a:t>Fund</a:t>
            </a:r>
          </a:p>
          <a:p>
            <a:r>
              <a:rPr lang="en-GB" dirty="0"/>
              <a:t> 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dirty="0"/>
              <a:t>Subscribe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8872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3AF7-BC5E-E93F-0471-34FF50E68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3A41908-AD5C-8050-4383-97D21745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4" y="276611"/>
            <a:ext cx="8217739" cy="764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Scams and Fraud</a:t>
            </a:r>
          </a:p>
        </p:txBody>
      </p:sp>
      <p:pic>
        <p:nvPicPr>
          <p:cNvPr id="5" name="Picture 4" descr="A cartoon of a large dam&#10;&#10;Description automatically generated with medium confidence">
            <a:extLst>
              <a:ext uri="{FF2B5EF4-FFF2-40B4-BE49-F238E27FC236}">
                <a16:creationId xmlns:a16="http://schemas.microsoft.com/office/drawing/2014/main" id="{09B2E6FE-3E0C-1723-AE3C-DA5C76DD2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1178378"/>
            <a:ext cx="5260521" cy="5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0992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33003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1F8F-FCD3-2E26-C098-51A403B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546" y="1943312"/>
            <a:ext cx="4235027" cy="1325563"/>
          </a:xfrm>
        </p:spPr>
        <p:txBody>
          <a:bodyPr/>
          <a:lstStyle/>
          <a:p>
            <a:r>
              <a:rPr lang="nb-NO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3658D-AEC9-121C-BE5D-1D9FF1F0F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173" y="528320"/>
            <a:ext cx="5034280" cy="451362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nb-NO" b="1" dirty="0"/>
              <a:t>Sondre Bjellås</a:t>
            </a:r>
            <a:r>
              <a:rPr lang="nb-NO" dirty="0"/>
              <a:t>	</a:t>
            </a:r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r>
              <a:rPr lang="nb-NO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www.liberstad.com</a:t>
            </a:r>
            <a:endParaRPr lang="nb-NO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nb-NO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post@liberstad.com</a:t>
            </a:r>
            <a:r>
              <a:rPr lang="nb-NO" dirty="0"/>
              <a:t>	</a:t>
            </a:r>
          </a:p>
          <a:p>
            <a:pPr marL="0" indent="0" algn="ctr">
              <a:buNone/>
            </a:pPr>
            <a:endParaRPr lang="en-US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www.nostria.app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nostriaapp@gmail.com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www.angor.io</a:t>
            </a:r>
            <a:endParaRPr lang="en-US" dirty="0"/>
          </a:p>
          <a:p>
            <a:pPr marL="0" indent="0" algn="ctr">
              <a:buNone/>
            </a:pPr>
            <a:endParaRPr lang="nb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F80338-964C-BA73-836A-A12F78CF09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 b="3799"/>
          <a:stretch/>
        </p:blipFill>
        <p:spPr>
          <a:xfrm>
            <a:off x="467606" y="5184461"/>
            <a:ext cx="3467701" cy="1218650"/>
          </a:xfrm>
          <a:prstGeom prst="rect">
            <a:avLst/>
          </a:prstGeom>
        </p:spPr>
      </p:pic>
      <p:pic>
        <p:nvPicPr>
          <p:cNvPr id="4" name="Picture 3" descr="A blue and black logo">
            <a:extLst>
              <a:ext uri="{FF2B5EF4-FFF2-40B4-BE49-F238E27FC236}">
                <a16:creationId xmlns:a16="http://schemas.microsoft.com/office/drawing/2014/main" id="{63F39A0C-F6FE-D148-F264-50AB41BD3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08" y="5184461"/>
            <a:ext cx="3165632" cy="1218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01B4371-522D-804F-8A56-A0789A957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70520" y="5185096"/>
            <a:ext cx="1218015" cy="12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7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018D-34CE-2AE1-A968-7C7874DC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Life, Liberty and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6321C-F1DC-E7F0-0458-96E3CC595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 - </a:t>
            </a:r>
            <a:r>
              <a:rPr lang="en-US" dirty="0"/>
              <a:t>John Locke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668165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7ADFAA-8BC7-6A4E-1B8C-CD28CBAF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953579" cy="2852737"/>
          </a:xfrm>
        </p:spPr>
        <p:txBody>
          <a:bodyPr/>
          <a:lstStyle/>
          <a:p>
            <a:r>
              <a:rPr lang="nb-NO" dirty="0"/>
              <a:t>Sondre Bjellås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64C83A-907E-DFE4-A73F-0360B68D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953579" cy="1500187"/>
          </a:xfrm>
        </p:spPr>
        <p:txBody>
          <a:bodyPr/>
          <a:lstStyle/>
          <a:p>
            <a:r>
              <a:rPr lang="en-US" dirty="0"/>
              <a:t>“The ethical position that all human interactions ought to be voluntary”</a:t>
            </a:r>
            <a:endParaRPr lang="nb-NO" dirty="0"/>
          </a:p>
        </p:txBody>
      </p:sp>
      <p:pic>
        <p:nvPicPr>
          <p:cNvPr id="2" name="ethical-position">
            <a:hlinkClick r:id="" action="ppaction://media"/>
            <a:extLst>
              <a:ext uri="{FF2B5EF4-FFF2-40B4-BE49-F238E27FC236}">
                <a16:creationId xmlns:a16="http://schemas.microsoft.com/office/drawing/2014/main" id="{59BDC007-B7C0-C862-A58C-4BFC448DF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2508" y="910749"/>
            <a:ext cx="5036502" cy="503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FF64-A112-08C2-4488-326BE8C6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World Voluntaryist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A4E1-B672-3AB7-AD1B-ADC1512EE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8954" cy="4351338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Established to bring together initatives and projects that promotes and builds on Voluntaryism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Author of </a:t>
            </a:r>
            <a:r>
              <a:rPr lang="nb-NO" b="1" dirty="0"/>
              <a:t>The Voluntaryist Convenant</a:t>
            </a:r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i="1" dirty="0"/>
              <a:t>Sign it as an individual or collective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https://www.worldvoluntaryist.org/</a:t>
            </a:r>
            <a:endParaRPr lang="nb-NO" dirty="0"/>
          </a:p>
        </p:txBody>
      </p:sp>
      <p:pic>
        <p:nvPicPr>
          <p:cNvPr id="4" name="world-voluntaryist-organisation">
            <a:hlinkClick r:id="" action="ppaction://media"/>
            <a:extLst>
              <a:ext uri="{FF2B5EF4-FFF2-40B4-BE49-F238E27FC236}">
                <a16:creationId xmlns:a16="http://schemas.microsoft.com/office/drawing/2014/main" id="{3569B477-A814-7FD6-862F-97C7EB050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4414" y="1518302"/>
            <a:ext cx="348493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89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749</TotalTime>
  <Words>732</Words>
  <Application>Microsoft Office PowerPoint</Application>
  <PresentationFormat>Widescreen</PresentationFormat>
  <Paragraphs>131</Paragraphs>
  <Slides>64</Slides>
  <Notes>16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Arial Black</vt:lpstr>
      <vt:lpstr>Calibri</vt:lpstr>
      <vt:lpstr>Inter</vt:lpstr>
      <vt:lpstr>Wingdings</vt:lpstr>
      <vt:lpstr>Office Theme</vt:lpstr>
      <vt:lpstr>Voluntaryism, Liberstad, Nostria, and Angor</vt:lpstr>
      <vt:lpstr>Life stance: Voluntaryism</vt:lpstr>
      <vt:lpstr>Auberon Herbert</vt:lpstr>
      <vt:lpstr>Knowing is not understanding</vt:lpstr>
      <vt:lpstr>History</vt:lpstr>
      <vt:lpstr>Lysander Spooner</vt:lpstr>
      <vt:lpstr>Life, Liberty and Property</vt:lpstr>
      <vt:lpstr>Sondre Bjellås</vt:lpstr>
      <vt:lpstr>World Voluntaryist Organisation</vt:lpstr>
      <vt:lpstr>Church of Voluntaryism</vt:lpstr>
      <vt:lpstr>Who’s responsibility is it?</vt:lpstr>
      <vt:lpstr>Home is where the heart is</vt:lpstr>
      <vt:lpstr>Community</vt:lpstr>
      <vt:lpstr>Get involved</vt:lpstr>
      <vt:lpstr>Understanding is not adopting</vt:lpstr>
      <vt:lpstr>John Liberstad</vt:lpstr>
      <vt:lpstr>Liberstad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Social Network</vt:lpstr>
      <vt:lpstr>Nostria: Your Social Network</vt:lpstr>
      <vt:lpstr>Freedom Technology</vt:lpstr>
      <vt:lpstr>Why Nostr?</vt:lpstr>
      <vt:lpstr>Nostria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 Creators</vt:lpstr>
      <vt:lpstr>PowerPoint Presentation</vt:lpstr>
      <vt:lpstr>PowerPoint Presentation</vt:lpstr>
      <vt:lpstr>What’s the problem?</vt:lpstr>
      <vt:lpstr>PowerPoint Presentation</vt:lpstr>
      <vt:lpstr>PowerPoint Presentation</vt:lpstr>
      <vt:lpstr>How Angor works?</vt:lpstr>
      <vt:lpstr>PowerPoint Presentation</vt:lpstr>
      <vt:lpstr>What makes Angor decentralized?</vt:lpstr>
      <vt:lpstr>PowerPoint Presentation</vt:lpstr>
      <vt:lpstr>PowerPoint Presentation</vt:lpstr>
      <vt:lpstr>How Angor helps investors?</vt:lpstr>
      <vt:lpstr>PowerPoint Presentation</vt:lpstr>
      <vt:lpstr>PowerPoint Presentation</vt:lpstr>
      <vt:lpstr>PowerPoint Presentation</vt:lpstr>
      <vt:lpstr>Angor V2</vt:lpstr>
      <vt:lpstr>Scams and Fraud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Liberstad</dc:title>
  <dc:creator>Sondre Bjellås</dc:creator>
  <cp:lastModifiedBy>Sondre Bjellås</cp:lastModifiedBy>
  <cp:revision>9</cp:revision>
  <dcterms:created xsi:type="dcterms:W3CDTF">2023-07-02T16:16:09Z</dcterms:created>
  <dcterms:modified xsi:type="dcterms:W3CDTF">2025-11-26T22:39:52Z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a45a79b-1680-45ad-9e78-f8e3fa302cb4_Enabled">
    <vt:lpwstr>true</vt:lpwstr>
  </property>
  <property fmtid="{D5CDD505-2E9C-101B-9397-08002B2CF9AE}" pid="3" name="MSIP_Label_0a45a79b-1680-45ad-9e78-f8e3fa302cb4_SetDate">
    <vt:lpwstr>2024-01-14T19:09:30Z</vt:lpwstr>
  </property>
  <property fmtid="{D5CDD505-2E9C-101B-9397-08002B2CF9AE}" pid="4" name="MSIP_Label_0a45a79b-1680-45ad-9e78-f8e3fa302cb4_Method">
    <vt:lpwstr>Privileged</vt:lpwstr>
  </property>
  <property fmtid="{D5CDD505-2E9C-101B-9397-08002B2CF9AE}" pid="5" name="MSIP_Label_0a45a79b-1680-45ad-9e78-f8e3fa302cb4_Name">
    <vt:lpwstr>Non Company Info</vt:lpwstr>
  </property>
  <property fmtid="{D5CDD505-2E9C-101B-9397-08002B2CF9AE}" pid="6" name="MSIP_Label_0a45a79b-1680-45ad-9e78-f8e3fa302cb4_SiteId">
    <vt:lpwstr>35971640-5c41-4de2-9579-823a95d4291e</vt:lpwstr>
  </property>
  <property fmtid="{D5CDD505-2E9C-101B-9397-08002B2CF9AE}" pid="7" name="MSIP_Label_0a45a79b-1680-45ad-9e78-f8e3fa302cb4_ActionId">
    <vt:lpwstr>87744afe-c9c9-4ca6-a489-776498321a35</vt:lpwstr>
  </property>
  <property fmtid="{D5CDD505-2E9C-101B-9397-08002B2CF9AE}" pid="8" name="MSIP_Label_0a45a79b-1680-45ad-9e78-f8e3fa302cb4_ContentBits">
    <vt:lpwstr>0</vt:lpwstr>
  </property>
</Properties>
</file>